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0" r:id="rId6"/>
    <p:sldId id="259" r:id="rId7"/>
    <p:sldId id="262" r:id="rId8"/>
    <p:sldId id="263" r:id="rId9"/>
    <p:sldId id="264" r:id="rId10"/>
    <p:sldId id="265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>
        <p:scale>
          <a:sx n="100" d="100"/>
          <a:sy n="100" d="100"/>
        </p:scale>
        <p:origin x="72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DAF1E-4408-4092-BAFE-039F9148E93A}" type="datetimeFigureOut">
              <a:rPr lang="de-DE" smtClean="0"/>
              <a:t>29.05.2017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0D90-D8E5-4C89-B059-308E05CE5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52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78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5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44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52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4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0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4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27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76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42000"/>
              </a:srgbClr>
            </a:gs>
            <a:gs pos="23000">
              <a:srgbClr val="FFFF00">
                <a:alpha val="44000"/>
              </a:srgbClr>
            </a:gs>
            <a:gs pos="69000">
              <a:schemeClr val="bg2">
                <a:lumMod val="89000"/>
              </a:schemeClr>
            </a:gs>
            <a:gs pos="97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DE4E-5384-4756-B1E9-92605700D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3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de/pdf/photoshop-elements_reference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79898" y="1803553"/>
            <a:ext cx="103522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de-DE" sz="8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Kurze Einführung </a:t>
            </a:r>
            <a:r>
              <a:rPr lang="de-DE" sz="8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 </a:t>
            </a:r>
          </a:p>
          <a:p>
            <a:pPr algn="ctr"/>
            <a:r>
              <a:rPr lang="de-DE" sz="8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Photoshop Elements 15</a:t>
            </a:r>
            <a:endParaRPr lang="de-DE" sz="8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42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2" y="1287706"/>
            <a:ext cx="6876000" cy="38677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991699" y="1287706"/>
            <a:ext cx="3619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j-lt"/>
              </a:rPr>
              <a:t>Im Bedienfeld werden die Einstellungen vorgenommen. </a:t>
            </a:r>
            <a:br>
              <a:rPr lang="de-DE" b="1" dirty="0" smtClean="0">
                <a:latin typeface="+mj-lt"/>
              </a:rPr>
            </a:br>
            <a:r>
              <a:rPr lang="de-DE" b="1" dirty="0" smtClean="0">
                <a:latin typeface="+mj-lt"/>
              </a:rPr>
              <a:t>Mit Anwenden wird die Änderung bestätigt. </a:t>
            </a:r>
            <a:br>
              <a:rPr lang="de-DE" b="1" dirty="0" smtClean="0">
                <a:latin typeface="+mj-lt"/>
              </a:rPr>
            </a:br>
            <a:r>
              <a:rPr lang="de-DE" b="1" dirty="0" smtClean="0">
                <a:latin typeface="+mj-lt"/>
              </a:rPr>
              <a:t>Über den Butten „Weiter“ kann das Bild gespeichert, einer </a:t>
            </a:r>
            <a:r>
              <a:rPr lang="de-DE" b="1" dirty="0" err="1" smtClean="0">
                <a:latin typeface="+mj-lt"/>
              </a:rPr>
              <a:t>Weiterbe-arbeitung</a:t>
            </a:r>
            <a:r>
              <a:rPr lang="de-DE" b="1" dirty="0" smtClean="0">
                <a:latin typeface="+mj-lt"/>
              </a:rPr>
              <a:t> zugeführt oder über Soziale Netzwerke geteilt werden.</a:t>
            </a:r>
            <a:endParaRPr lang="de-DE" b="1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90470" y="874830"/>
            <a:ext cx="15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Anzeigemodus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891216" y="1173406"/>
            <a:ext cx="0" cy="428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2" y="4202447"/>
            <a:ext cx="1144429" cy="199310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H="1">
            <a:off x="6231636" y="4864608"/>
            <a:ext cx="1048512" cy="121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56582" y="494960"/>
            <a:ext cx="648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j-lt"/>
              </a:rPr>
              <a:t>Assistent: Grundlagen </a:t>
            </a:r>
            <a:r>
              <a:rPr lang="de-DE" b="1" dirty="0" smtClean="0">
                <a:latin typeface="+mj-lt"/>
                <a:sym typeface="Wingdings" panose="05000000000000000000" pitchFamily="2" charset="2"/>
              </a:rPr>
              <a:t> Fotogösse verändern</a:t>
            </a:r>
            <a:endParaRPr lang="de-DE" b="1" dirty="0">
              <a:latin typeface="+mj-lt"/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31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1733550"/>
            <a:ext cx="6858000" cy="38576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5028" y="724395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+mj-lt"/>
              </a:rPr>
              <a:t>Experten Modus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91178" y="4523233"/>
            <a:ext cx="5347747" cy="629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95425" y="5916016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Fotobereich/Werkzeugoptionsleiste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2857500" y="4886325"/>
            <a:ext cx="1133475" cy="1114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01224" y="1733550"/>
            <a:ext cx="3619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Werkzeugleiste ist in Kategorien unterteilt, deren Werkzeuge in der Werkzeugoptionsleiste zur Auswahl stehen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Das Umschalten von Fotobereich in die Werkzeugoptionsleiste erfolgt in der Aufgabenleiste bzw. beim Aufruf eines Werkzeugs.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001224" y="4995863"/>
            <a:ext cx="32861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Aufgabenleiste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968828" y="5172074"/>
            <a:ext cx="6858000" cy="247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7805168" y="5186363"/>
            <a:ext cx="294199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99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" y="1491020"/>
            <a:ext cx="10764774" cy="12460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5028" y="724395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Werkzeugoptionsleiste</a:t>
            </a:r>
            <a:endParaRPr lang="de-DE" sz="2400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9056" y="2952750"/>
            <a:ext cx="196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Werkzeugauswahl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152525" y="2362200"/>
            <a:ext cx="342900" cy="695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eschweifte Klammer links 6"/>
          <p:cNvSpPr/>
          <p:nvPr/>
        </p:nvSpPr>
        <p:spPr>
          <a:xfrm rot="16200000">
            <a:off x="4877070" y="-733156"/>
            <a:ext cx="299498" cy="6900863"/>
          </a:xfrm>
          <a:prstGeom prst="leftBrace">
            <a:avLst>
              <a:gd name="adj1" fmla="val 8333"/>
              <a:gd name="adj2" fmla="val 510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15181" y="2952750"/>
            <a:ext cx="196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Werkzeugoptionen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1" y="3991065"/>
            <a:ext cx="10756598" cy="3430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45028" y="3421103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Aufgabenleiste</a:t>
            </a:r>
            <a:endParaRPr lang="de-DE" sz="24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934450" y="3991065"/>
            <a:ext cx="2520799" cy="41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362883" y="4710260"/>
            <a:ext cx="51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Schnellzugriff auf die Anzeige erfolgt im Bedienfeld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7905750" y="4410075"/>
            <a:ext cx="1228725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37" y="4818462"/>
            <a:ext cx="1739112" cy="1521723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 flipH="1">
            <a:off x="10848975" y="4162605"/>
            <a:ext cx="371475" cy="65585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414587" y="5294705"/>
            <a:ext cx="73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einzelnen Tabs können frei auf dem Bildschirm angeordnet werden.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8934451" y="4948714"/>
            <a:ext cx="804861" cy="454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2025" y="1476375"/>
            <a:ext cx="998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Ausführliche Anleitungen unter: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	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helpx.adobe.com/de/pdf/photoshop-elements_reference.pdf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46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96" y="1342475"/>
            <a:ext cx="8467643" cy="47630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5028" y="735280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+mj-lt"/>
              </a:rPr>
              <a:t>Der Organizer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88229" y="500743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Webdings" panose="05030102010509060703" pitchFamily="18" charset="2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414885" y="947983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Menüleiste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616753" y="148579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Registrierkarten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52475" y="1906761"/>
            <a:ext cx="94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Importieren</a:t>
            </a:r>
            <a:endParaRPr lang="de-DE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2565791" y="6251054"/>
            <a:ext cx="119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Aufgabenfeld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810096" y="5429250"/>
            <a:ext cx="3209579" cy="352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/>
          <p:cNvCxnSpPr>
            <a:stCxn id="38" idx="2"/>
            <a:endCxn id="37" idx="0"/>
          </p:cNvCxnSpPr>
          <p:nvPr/>
        </p:nvCxnSpPr>
        <p:spPr>
          <a:xfrm flipH="1">
            <a:off x="3163485" y="5781675"/>
            <a:ext cx="251401" cy="4693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810096" y="1337374"/>
            <a:ext cx="1951083" cy="158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Gerade Verbindung mit Pfeil 43"/>
          <p:cNvCxnSpPr>
            <a:stCxn id="42" idx="0"/>
          </p:cNvCxnSpPr>
          <p:nvPr/>
        </p:nvCxnSpPr>
        <p:spPr>
          <a:xfrm flipV="1">
            <a:off x="2785638" y="1172292"/>
            <a:ext cx="719562" cy="165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8991600" y="1495425"/>
            <a:ext cx="128613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5" idx="3"/>
            <a:endCxn id="35" idx="1"/>
          </p:cNvCxnSpPr>
          <p:nvPr/>
        </p:nvCxnSpPr>
        <p:spPr>
          <a:xfrm flipV="1">
            <a:off x="10277739" y="1624295"/>
            <a:ext cx="339014" cy="9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633006" y="975940"/>
            <a:ext cx="132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Anzeigeoptionen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4581525" y="1495425"/>
            <a:ext cx="2436647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 flipV="1">
            <a:off x="5801135" y="1196945"/>
            <a:ext cx="1329072" cy="25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8991600" y="1772424"/>
            <a:ext cx="1286139" cy="4009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0616752" y="3062968"/>
            <a:ext cx="1379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Bedienfeldbereich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5" idx="3"/>
          </p:cNvCxnSpPr>
          <p:nvPr/>
        </p:nvCxnSpPr>
        <p:spPr>
          <a:xfrm flipV="1">
            <a:off x="10277739" y="3339967"/>
            <a:ext cx="466461" cy="437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99" y="3169717"/>
            <a:ext cx="1865486" cy="17341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8" y="2292123"/>
            <a:ext cx="3825470" cy="37167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6686" y="620486"/>
            <a:ext cx="10243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Organizer werden die Bilder in Katalogen, die über „Datei </a:t>
            </a:r>
            <a:r>
              <a:rPr lang="de-DE" dirty="0" smtClean="0">
                <a:sym typeface="Wingdings" panose="05000000000000000000" pitchFamily="2" charset="2"/>
              </a:rPr>
              <a:t> Kataloge verwalten“, </a:t>
            </a:r>
            <a:r>
              <a:rPr lang="de-DE" dirty="0" smtClean="0"/>
              <a:t>organisiert werden.</a:t>
            </a:r>
          </a:p>
          <a:p>
            <a:r>
              <a:rPr lang="de-DE" dirty="0" smtClean="0"/>
              <a:t>Als Standard werden die Bilder in „Mein Katalog“ importiert. Es sei denn, es wird ein euer Katalog angelegt und als aktuell benannt. </a:t>
            </a:r>
          </a:p>
          <a:p>
            <a:r>
              <a:rPr lang="de-DE" dirty="0" smtClean="0"/>
              <a:t>Alle Punkte in Untermenüs, die mit Premiere Elements aufgeführt sind, können mit Photoshop Elements nicht genutzt werden.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Der Import der Bilder erfolgt über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</a:t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228642" y="2601685"/>
            <a:ext cx="1937655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42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56" y="659017"/>
            <a:ext cx="1729888" cy="558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578" y="659017"/>
            <a:ext cx="1869853" cy="55854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889" y="1430100"/>
            <a:ext cx="1744931" cy="18791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45431" y="1002477"/>
            <a:ext cx="23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Rechte Maustaste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505045" y="1295607"/>
            <a:ext cx="1113468" cy="484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016056" y="653138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Tags können zur Kennzeichnung von Bildern genutzt werden, um sie nach bestimmten Kriterien schneller zu finden. </a:t>
            </a:r>
          </a:p>
          <a:p>
            <a:endParaRPr lang="de-DE" dirty="0" smtClean="0"/>
          </a:p>
          <a:p>
            <a:r>
              <a:rPr lang="de-DE" dirty="0" smtClean="0"/>
              <a:t>Mit der Vergabe von Sternen kann </a:t>
            </a:r>
            <a:r>
              <a:rPr lang="de-DE" dirty="0"/>
              <a:t>die </a:t>
            </a:r>
            <a:r>
              <a:rPr lang="de-DE" dirty="0" smtClean="0"/>
              <a:t>Qualitätseinschätzung der Bilder erfolgen.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77889" y="364216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/>
              <a:t>Alle Information zu einem</a:t>
            </a:r>
            <a:br>
              <a:rPr lang="de-DE" dirty="0" smtClean="0"/>
            </a:br>
            <a:r>
              <a:rPr lang="de-DE" dirty="0" smtClean="0"/>
              <a:t>Bild werden bei Aktivierung des Informationsfeldes in diesem angezeigt.</a:t>
            </a:r>
          </a:p>
          <a:p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8607409" y="1698171"/>
            <a:ext cx="672169" cy="2238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8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462" r="3127"/>
          <a:stretch/>
        </p:blipFill>
        <p:spPr>
          <a:xfrm>
            <a:off x="6150429" y="938150"/>
            <a:ext cx="1643742" cy="46291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71600" y="938150"/>
            <a:ext cx="424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Menüpunkte enthalten vorgefertigte Vorlagen.</a:t>
            </a:r>
          </a:p>
          <a:p>
            <a:r>
              <a:rPr lang="de-DE" dirty="0" smtClean="0"/>
              <a:t>z.B. „Grußkarte“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57" y="2454153"/>
            <a:ext cx="4561114" cy="2590633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2601686" y="1785257"/>
            <a:ext cx="141514" cy="668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4746"/>
          <a:stretch/>
        </p:blipFill>
        <p:spPr>
          <a:xfrm>
            <a:off x="8348323" y="938150"/>
            <a:ext cx="1351870" cy="34766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348323" y="4721620"/>
            <a:ext cx="228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Upload nach der jeweiligen Anmeldung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9350829" y="4299857"/>
            <a:ext cx="349365" cy="4217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64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557398"/>
            <a:ext cx="7620000" cy="42862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5028" y="724395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+mj-lt"/>
              </a:rPr>
              <a:t>Sofortkorrektur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65029" y="1025151"/>
            <a:ext cx="238397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Bearbeitungsoptionen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349342" y="1883229"/>
            <a:ext cx="283028" cy="3396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8665028" y="1319152"/>
            <a:ext cx="903515" cy="564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9116785" y="1883229"/>
            <a:ext cx="255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Bearbeitungsobjekte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45027" y="1883229"/>
            <a:ext cx="6607627" cy="3396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201886" y="1186060"/>
            <a:ext cx="32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Sofortkorrektur-Editor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181600" y="1555392"/>
            <a:ext cx="228600" cy="3278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7707086" y="1883229"/>
            <a:ext cx="598712" cy="339634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8305799" y="2252561"/>
            <a:ext cx="1502230" cy="27292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116785" y="2707239"/>
            <a:ext cx="2367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Den Entsprechenden Effekt anklicken.</a:t>
            </a:r>
            <a:br>
              <a:rPr lang="de-DE" dirty="0" smtClean="0"/>
            </a:br>
            <a:r>
              <a:rPr lang="de-DE" dirty="0" smtClean="0"/>
              <a:t>Korrektur mit Speichern</a:t>
            </a:r>
            <a:br>
              <a:rPr lang="de-DE" dirty="0" smtClean="0"/>
            </a:br>
            <a:r>
              <a:rPr lang="de-DE" dirty="0" smtClean="0"/>
              <a:t>oder Fertig beenden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565791" y="6078300"/>
            <a:ext cx="119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Aufgabenfeld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045026" y="5252606"/>
            <a:ext cx="2492831" cy="3527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565792" y="5620904"/>
            <a:ext cx="471322" cy="5396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91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45028" y="724395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+mj-lt"/>
              </a:rPr>
              <a:t>Schnellkorrektur - Editor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30" y="1567934"/>
            <a:ext cx="7936089" cy="427498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145492" y="2017057"/>
            <a:ext cx="269652" cy="2359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45028" y="11860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Werkzeugleiste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489073" y="4906742"/>
            <a:ext cx="32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Werkzeugoptionen/Fotobereich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5" idx="0"/>
          </p:cNvCxnSpPr>
          <p:nvPr/>
        </p:nvCxnSpPr>
        <p:spPr>
          <a:xfrm flipV="1">
            <a:off x="1280318" y="1447800"/>
            <a:ext cx="504939" cy="569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1415144" y="4789714"/>
            <a:ext cx="6113811" cy="66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415144" y="2006171"/>
            <a:ext cx="6113811" cy="2685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528955" y="2006171"/>
            <a:ext cx="1528364" cy="3447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121230" y="5475516"/>
            <a:ext cx="2460170" cy="360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528955" y="5475516"/>
            <a:ext cx="1528364" cy="367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121230" y="1555392"/>
            <a:ext cx="7936089" cy="197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9416143" y="2242457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Bedienfeldbereich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9057319" y="2416629"/>
            <a:ext cx="478567" cy="97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785257" y="6030683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Aufgabenleiste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467597" y="5976249"/>
            <a:ext cx="268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Erweiterter Schnellmodus</a:t>
            </a:r>
            <a:endParaRPr lang="de-DE" dirty="0"/>
          </a:p>
        </p:txBody>
      </p:sp>
      <p:cxnSp>
        <p:nvCxnSpPr>
          <p:cNvPr id="28" name="Gerade Verbindung mit Pfeil 27"/>
          <p:cNvCxnSpPr>
            <a:stCxn id="18" idx="2"/>
          </p:cNvCxnSpPr>
          <p:nvPr/>
        </p:nvCxnSpPr>
        <p:spPr>
          <a:xfrm>
            <a:off x="2351315" y="5835618"/>
            <a:ext cx="283028" cy="336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131627" y="5802956"/>
            <a:ext cx="283027" cy="227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50727" y="2884714"/>
            <a:ext cx="1451759" cy="18070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9503227" y="3679372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Effekt Beleuchtung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050971" y="1485072"/>
            <a:ext cx="335477" cy="3655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4278086" y="1752600"/>
            <a:ext cx="1513114" cy="25357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4755077" y="11860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Moduswahl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96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837" y="1288076"/>
            <a:ext cx="1677829" cy="487251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386" y="1288076"/>
            <a:ext cx="1684020" cy="49096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930" y="1288079"/>
            <a:ext cx="1677829" cy="48972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30" y="1288076"/>
            <a:ext cx="1653064" cy="30399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33856" y="341376"/>
            <a:ext cx="49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Bedienfelder im erweiterten Schnellmodus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36171" y="1288076"/>
            <a:ext cx="3218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 Klick auf den kleinen Pfeil öffnet das zugehörige Bedienfeld.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Wahlweise kann bei den Korrekturen über Schieberegler oder durch ein Klick auf eine Miniatur der Effekt angewandt werden.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Gleiches gilt für Effekte, Struktur und Rahmen.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0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55" y="1643990"/>
            <a:ext cx="6865670" cy="386193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5028" y="724395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+mj-lt"/>
              </a:rPr>
              <a:t>Assistierter Modus</a:t>
            </a:r>
            <a:endParaRPr lang="de-D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438400" y="1962150"/>
            <a:ext cx="4256715" cy="119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0913" y="1287706"/>
            <a:ext cx="120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Kategorien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801659" y="1542738"/>
            <a:ext cx="0" cy="428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991699" y="1640131"/>
            <a:ext cx="3619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j-lt"/>
              </a:rPr>
              <a:t>Jede Kategorie bietet unterschiedliche Assistenten an.</a:t>
            </a:r>
            <a:br>
              <a:rPr lang="de-DE" b="1" dirty="0" smtClean="0">
                <a:latin typeface="+mj-lt"/>
              </a:rPr>
            </a:br>
            <a:r>
              <a:rPr lang="de-DE" b="1" dirty="0" smtClean="0">
                <a:latin typeface="+mj-lt"/>
              </a:rPr>
              <a:t> </a:t>
            </a:r>
            <a:br>
              <a:rPr lang="de-DE" b="1" dirty="0" smtClean="0">
                <a:latin typeface="+mj-lt"/>
              </a:rPr>
            </a:br>
            <a:r>
              <a:rPr lang="de-DE" b="1" dirty="0" smtClean="0">
                <a:latin typeface="+mj-lt"/>
              </a:rPr>
              <a:t>In der entsprechenden Kategorie werden die möglichen Assistenten angezeigt.</a:t>
            </a:r>
            <a:br>
              <a:rPr lang="de-DE" b="1" dirty="0" smtClean="0">
                <a:latin typeface="+mj-lt"/>
              </a:rPr>
            </a:br>
            <a:r>
              <a:rPr lang="de-DE" b="1" dirty="0" smtClean="0">
                <a:latin typeface="+mj-lt"/>
              </a:rPr>
              <a:t/>
            </a:r>
            <a:br>
              <a:rPr lang="de-DE" b="1" dirty="0" smtClean="0">
                <a:latin typeface="+mj-lt"/>
              </a:rPr>
            </a:br>
            <a:r>
              <a:rPr lang="de-DE" b="1" dirty="0" smtClean="0">
                <a:latin typeface="+mj-lt"/>
              </a:rPr>
              <a:t>Die linke Seite des Assistenten zeigt das Bild vorher und die rechte  die </a:t>
            </a:r>
            <a:r>
              <a:rPr lang="de-DE" dirty="0" smtClean="0"/>
              <a:t>mögliche</a:t>
            </a:r>
            <a:r>
              <a:rPr lang="de-DE" b="1" dirty="0" smtClean="0"/>
              <a:t> </a:t>
            </a:r>
            <a:r>
              <a:rPr lang="de-DE" b="1" dirty="0" smtClean="0">
                <a:latin typeface="+mj-lt"/>
              </a:rPr>
              <a:t>Nachher Version der Korrektur an.</a:t>
            </a:r>
            <a:endParaRPr lang="de-DE" b="1" dirty="0">
              <a:latin typeface="+mj-lt"/>
            </a:endParaRP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31.05.2017</a:t>
            </a:r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Einführung Photoshop Elements 15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DE4E-5384-4756-B1E9-92605700DA3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21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Breitbild</PresentationFormat>
  <Paragraphs>95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Webdings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Windows-Benutzer</cp:lastModifiedBy>
  <cp:revision>56</cp:revision>
  <dcterms:created xsi:type="dcterms:W3CDTF">2017-04-24T09:07:14Z</dcterms:created>
  <dcterms:modified xsi:type="dcterms:W3CDTF">2017-05-29T10:24:41Z</dcterms:modified>
</cp:coreProperties>
</file>